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309e0c9e6ad4977" /><Relationship Type="http://schemas.openxmlformats.org/officeDocument/2006/relationships/extended-properties" Target="/docProps/app.xml" Id="Rec0f381738384724" /><Relationship Type="http://schemas.openxmlformats.org/officeDocument/2006/relationships/officeDocument" Target="/ppt/presentation.xml" Id="Rd6cc954185bd47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84acd446624d1e"/>
  </p:sldMasterIdLst>
  <p:notesMasterIdLst>
    <p:notesMasterId xmlns:r="http://schemas.openxmlformats.org/officeDocument/2006/relationships" r:id="R4aa987ef08684a8f"/>
  </p:notesMasterIdLst>
  <p:sldIdLst>
    <p:sldId xmlns:r="http://schemas.openxmlformats.org/officeDocument/2006/relationships" id="256" r:id="R28d80c5e58374685"/>
    <p:sldId xmlns:r="http://schemas.openxmlformats.org/officeDocument/2006/relationships" id="257" r:id="R8150eaf19fd541c9"/>
    <p:sldId xmlns:r="http://schemas.openxmlformats.org/officeDocument/2006/relationships" id="258" r:id="Re892ccb75cc54d47"/>
    <p:sldId xmlns:r="http://schemas.openxmlformats.org/officeDocument/2006/relationships" id="259" r:id="R6dedf34383d449ec"/>
    <p:sldId xmlns:r="http://schemas.openxmlformats.org/officeDocument/2006/relationships" id="260" r:id="R81a9cffcce944157"/>
    <p:sldId xmlns:r="http://schemas.openxmlformats.org/officeDocument/2006/relationships" id="261" r:id="R34bcfe55d8c34674"/>
    <p:sldId xmlns:r="http://schemas.openxmlformats.org/officeDocument/2006/relationships" id="262" r:id="R4a6c0399da104a44"/>
    <p:sldId xmlns:r="http://schemas.openxmlformats.org/officeDocument/2006/relationships" id="263" r:id="R512e3b28d2884b88"/>
    <p:sldId xmlns:r="http://schemas.openxmlformats.org/officeDocument/2006/relationships" id="264" r:id="Rcfb67ea03a974f08"/>
    <p:sldId xmlns:r="http://schemas.openxmlformats.org/officeDocument/2006/relationships" id="265" r:id="R3fe81d538a7a4f5c"/>
    <p:sldId xmlns:r="http://schemas.openxmlformats.org/officeDocument/2006/relationships" id="266" r:id="R14655285889c40e2"/>
    <p:sldId xmlns:r="http://schemas.openxmlformats.org/officeDocument/2006/relationships" id="267" r:id="R3b1fd9d5f7174b1a"/>
    <p:sldId xmlns:r="http://schemas.openxmlformats.org/officeDocument/2006/relationships" id="268" r:id="Ra08310e447a24e7a"/>
    <p:sldId xmlns:r="http://schemas.openxmlformats.org/officeDocument/2006/relationships" id="269" r:id="R371b2ad1f3eb44e3"/>
    <p:sldId xmlns:r="http://schemas.openxmlformats.org/officeDocument/2006/relationships" id="270" r:id="Rd9606fe23a8048aa"/>
    <p:sldId xmlns:r="http://schemas.openxmlformats.org/officeDocument/2006/relationships" id="271" r:id="R3c02ed6288ed41b5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6f0c8b549aa4c69" /><Relationship Type="http://schemas.openxmlformats.org/officeDocument/2006/relationships/slideMaster" Target="/ppt/slideMasters/slideMaster1.xml" Id="Rc484acd446624d1e" /><Relationship Type="http://schemas.openxmlformats.org/officeDocument/2006/relationships/notesMaster" Target="/ppt/notesMasters/notesMaster1.xml" Id="R4aa987ef08684a8f" /><Relationship Type="http://schemas.openxmlformats.org/officeDocument/2006/relationships/presProps" Target="/ppt/presProps.xml" Id="R686eb9303b734123" /><Relationship Type="http://schemas.openxmlformats.org/officeDocument/2006/relationships/tableStyles" Target="/ppt/tableStyles.xml" Id="R534e2e55397d4dff" /><Relationship Type="http://schemas.openxmlformats.org/officeDocument/2006/relationships/slide" Target="/ppt/slides/slide1.xml" Id="R28d80c5e58374685" /><Relationship Type="http://schemas.openxmlformats.org/officeDocument/2006/relationships/slide" Target="/ppt/slides/slide2.xml" Id="R8150eaf19fd541c9" /><Relationship Type="http://schemas.openxmlformats.org/officeDocument/2006/relationships/slide" Target="/ppt/slides/slide3.xml" Id="Re892ccb75cc54d47" /><Relationship Type="http://schemas.openxmlformats.org/officeDocument/2006/relationships/slide" Target="/ppt/slides/slide4.xml" Id="R6dedf34383d449ec" /><Relationship Type="http://schemas.openxmlformats.org/officeDocument/2006/relationships/slide" Target="/ppt/slides/slide5.xml" Id="R81a9cffcce944157" /><Relationship Type="http://schemas.openxmlformats.org/officeDocument/2006/relationships/slide" Target="/ppt/slides/slide6.xml" Id="R34bcfe55d8c34674" /><Relationship Type="http://schemas.openxmlformats.org/officeDocument/2006/relationships/slide" Target="/ppt/slides/slide7.xml" Id="R4a6c0399da104a44" /><Relationship Type="http://schemas.openxmlformats.org/officeDocument/2006/relationships/slide" Target="/ppt/slides/slide8.xml" Id="R512e3b28d2884b88" /><Relationship Type="http://schemas.openxmlformats.org/officeDocument/2006/relationships/slide" Target="/ppt/slides/slide9.xml" Id="Rcfb67ea03a974f08" /><Relationship Type="http://schemas.openxmlformats.org/officeDocument/2006/relationships/slide" Target="/ppt/slides/slide10.xml" Id="R3fe81d538a7a4f5c" /><Relationship Type="http://schemas.openxmlformats.org/officeDocument/2006/relationships/slide" Target="/ppt/slides/slide11.xml" Id="R14655285889c40e2" /><Relationship Type="http://schemas.openxmlformats.org/officeDocument/2006/relationships/slide" Target="/ppt/slides/slide12.xml" Id="R3b1fd9d5f7174b1a" /><Relationship Type="http://schemas.openxmlformats.org/officeDocument/2006/relationships/slide" Target="/ppt/slides/slide13.xml" Id="Ra08310e447a24e7a" /><Relationship Type="http://schemas.openxmlformats.org/officeDocument/2006/relationships/slide" Target="/ppt/slides/slide14.xml" Id="R371b2ad1f3eb44e3" /><Relationship Type="http://schemas.openxmlformats.org/officeDocument/2006/relationships/slide" Target="/ppt/slides/slide15.xml" Id="Rd9606fe23a8048aa" /><Relationship Type="http://schemas.openxmlformats.org/officeDocument/2006/relationships/slide" Target="/ppt/slides/slide16.xml" Id="R3c02ed6288ed41b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76aee4bb2b54ff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27879c39a0b4c9b" /><Relationship Type="http://schemas.openxmlformats.org/officeDocument/2006/relationships/notesMaster" Target="/ppt/notesMasters/notesMaster1.xml" Id="R4a42291ed1954d5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b81004a23c54cb9" /><Relationship Type="http://schemas.openxmlformats.org/officeDocument/2006/relationships/notesMaster" Target="/ppt/notesMasters/notesMaster1.xml" Id="R5e3ebc57e4b74b3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347530807ba48ba" /><Relationship Type="http://schemas.openxmlformats.org/officeDocument/2006/relationships/notesMaster" Target="/ppt/notesMasters/notesMaster1.xml" Id="R94dfab291ffc413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df072a73361b488b" /><Relationship Type="http://schemas.openxmlformats.org/officeDocument/2006/relationships/notesMaster" Target="/ppt/notesMasters/notesMaster1.xml" Id="R91a50ffda6114695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8e0797e99a4a4fcb" /><Relationship Type="http://schemas.openxmlformats.org/officeDocument/2006/relationships/notesMaster" Target="/ppt/notesMasters/notesMaster1.xml" Id="R47595496de5d4c92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7401bbf4d5cb4222" /><Relationship Type="http://schemas.openxmlformats.org/officeDocument/2006/relationships/notesMaster" Target="/ppt/notesMasters/notesMaster1.xml" Id="Ra274d55decca4aec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f8c68a3da3b747e4" /><Relationship Type="http://schemas.openxmlformats.org/officeDocument/2006/relationships/notesMaster" Target="/ppt/notesMasters/notesMaster1.xml" Id="R26cffa09c1f54285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774f7492623940cc" /><Relationship Type="http://schemas.openxmlformats.org/officeDocument/2006/relationships/notesMaster" Target="/ppt/notesMasters/notesMaster1.xml" Id="R6e0140fc9356439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d34af8053794790" /><Relationship Type="http://schemas.openxmlformats.org/officeDocument/2006/relationships/notesMaster" Target="/ppt/notesMasters/notesMaster1.xml" Id="R3d9a9abf88b34d8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d80a363d90d40dd" /><Relationship Type="http://schemas.openxmlformats.org/officeDocument/2006/relationships/notesMaster" Target="/ppt/notesMasters/notesMaster1.xml" Id="R226a1a44695f4f0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b83050cd19a469d" /><Relationship Type="http://schemas.openxmlformats.org/officeDocument/2006/relationships/notesMaster" Target="/ppt/notesMasters/notesMaster1.xml" Id="R48d13806fbbb43d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28129c51f3143ca" /><Relationship Type="http://schemas.openxmlformats.org/officeDocument/2006/relationships/notesMaster" Target="/ppt/notesMasters/notesMaster1.xml" Id="R1f48dde816a94cb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5f34672c32545bf" /><Relationship Type="http://schemas.openxmlformats.org/officeDocument/2006/relationships/notesMaster" Target="/ppt/notesMasters/notesMaster1.xml" Id="Rf60d1d6f2a7d4d6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43f00b3b69c44e1" /><Relationship Type="http://schemas.openxmlformats.org/officeDocument/2006/relationships/notesMaster" Target="/ppt/notesMasters/notesMaster1.xml" Id="Recb7560a494b4ae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03d5cdfdb8346bf" /><Relationship Type="http://schemas.openxmlformats.org/officeDocument/2006/relationships/notesMaster" Target="/ppt/notesMasters/notesMaster1.xml" Id="Rc4d3a919bf38471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cd61d911d034250" /><Relationship Type="http://schemas.openxmlformats.org/officeDocument/2006/relationships/notesMaster" Target="/ppt/notesMasters/notesMaster1.xml" Id="R8e83d426c9f542d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建议用时：0.5分钟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开场说：‘今天我们先花大部分时间学六门功夫的学习方法，最后再聊怎样把游戏玩出目标和成就。’请东东做一次“开始冒险”的手势。 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建议用时：1.5分钟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把原来的15分钟升级成完整20分钟：1分钟定目标、16分钟专注、3分钟检查记录。现场让东东选择一门课，说出这一格的目标和最后成果。 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建议用时：1分钟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请东东选出今天最想点亮的一种成就。告诉他：分数是结果之一，但完成、进步、敢尝试、能分享都是真实的成长。 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建议用时：1.5分钟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解释三个箱子：先完成学校必做，再轮换一门专项，最后游戏。击剑或游泳上课当天，不额外再塞20分钟训练。根据当天真实作业量调整必做箱，但顺序保持不变。 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建议用时：1分钟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说明这是示例，不是死规定。和东东一起把真实击剑、游泳课放进去；剩下的普通日再安排语文、数学、英语、西语。周五优先补最弱的一门。 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建议用时：1.5分钟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请东东为下一局游戏说出一个具体目标。再问：这局是探索、创造还是合作？闹钟响时在哪里停？有目标不是把游戏变成作业，而是让它更有故事。 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建议用时：1.5分钟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让东东挑一项最喜欢的游戏成就。约定每次下线前说一句‘今天我点亮了什么成就’。特别表扬自控成就，因为它证明是东东在控制游戏。 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建议用时：0.5分钟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一起读四条约定并签名或击掌。收尾：‘学习有成果，游戏有目标，时间由你控制——这才是双模式高手。’ 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建议用时：1分钟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解释 hard 的新意思：不是逼自己，而是全心投入。你喊‘学习模式’和‘游戏模式’，让东东用动作快速切换两次。 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建议用时：1分钟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快速点出六门功夫。告诉东东：不同科目方法不同，但都要回答三个问题——这次练什么？怎么练？我留下了什么成果？ 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建议用时：1.5分钟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拿一篇真实课文演示：先读一句，再圈一个词，然后请东东不用看书讲回这句话。语文的成就不是读了几遍，而是能不能讲出来。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建议用时：1.5分钟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拿一道应用题，让东东只做‘圈数字和问题’，先不要算。问：题目到底要我们找什么？数学高手不是算得最快，而是看得清、查得出。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建议用时：1.5分钟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选一个他会的英语句子示范：听一次、跟说三次、看着读、遮住写。最后让他完整说一次。英语的成就是敢开口和能使用，不只是抄写。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建议用时：1分钟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告诉东东：新语言最怕一次背很多、一次也不开口。今天的成果可以是一段10秒录音。请他说一句他会的西语；不会也可以先模仿爸爸。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建议用时：1.5分钟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用站姿做小互动：请东东摆准备姿势。今天只选一个点，例如前脚方向。击剑的成就不只是赢，而是一个动作比刚才更稳。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建议用时：1.5分钟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做一次陆地呼吸演示：慢慢吐气，再抬头吸气。提醒游泳必须听教练和遵守安全规则。游泳的成就是更放松、更稳定，而不只是游得远。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35789123342d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d4c3530e12f4a80" /><Relationship Type="http://schemas.openxmlformats.org/officeDocument/2006/relationships/slideLayout" Target="/ppt/slideLayouts/slideLayout1.xml" Id="R45dbb538a04d4d8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dbb538a04d4d8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feb73750e438f" /><Relationship Type="http://schemas.openxmlformats.org/officeDocument/2006/relationships/image" Target="/ppt/media/image.jpeg" Id="Rbe27d2fb2fdd42ef" /><Relationship Type="http://schemas.openxmlformats.org/officeDocument/2006/relationships/notesSlide" Target="/ppt/notesSlides/notesSlide1.xml" Id="Rf75a607a80d84c0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0570469f941bc" /><Relationship Type="http://schemas.openxmlformats.org/officeDocument/2006/relationships/notesSlide" Target="/ppt/notesSlides/notesSlide10.xml" Id="R76028d606ca3401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f32edcf6c4575" /><Relationship Type="http://schemas.openxmlformats.org/officeDocument/2006/relationships/notesSlide" Target="/ppt/notesSlides/notesSlide11.xml" Id="Ra033a102933743f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c7efb5b1f48b9" /><Relationship Type="http://schemas.openxmlformats.org/officeDocument/2006/relationships/notesSlide" Target="/ppt/notesSlides/notesSlide12.xml" Id="Ra8843546b48441ac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17e276d2148a6" /><Relationship Type="http://schemas.openxmlformats.org/officeDocument/2006/relationships/notesSlide" Target="/ppt/notesSlides/notesSlide13.xml" Id="Rc432b0a176fa4e1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0d83a25544d0d" /><Relationship Type="http://schemas.openxmlformats.org/officeDocument/2006/relationships/image" Target="/ppt/media/image2.png" Id="Rc40a358f964e4a9c" /><Relationship Type="http://schemas.openxmlformats.org/officeDocument/2006/relationships/notesSlide" Target="/ppt/notesSlides/notesSlide14.xml" Id="R4d068fe915e24591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36f35cba247a8" /><Relationship Type="http://schemas.openxmlformats.org/officeDocument/2006/relationships/image" Target="/ppt/media/image3.png" Id="R137f00535e89472a" /><Relationship Type="http://schemas.openxmlformats.org/officeDocument/2006/relationships/notesSlide" Target="/ppt/notesSlides/notesSlide15.xml" Id="R60656b08b67344d9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69ab3b0a24755" /><Relationship Type="http://schemas.openxmlformats.org/officeDocument/2006/relationships/image" Target="/ppt/media/image2.jpeg" Id="R626bf987a5f94bb1" /><Relationship Type="http://schemas.openxmlformats.org/officeDocument/2006/relationships/notesSlide" Target="/ppt/notesSlides/notesSlide16.xml" Id="R41d0c48f1b9442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54120b89d48aa" /><Relationship Type="http://schemas.openxmlformats.org/officeDocument/2006/relationships/image" Target="/ppt/media/image.png" Id="R22bbd27d05b84994" /><Relationship Type="http://schemas.openxmlformats.org/officeDocument/2006/relationships/notesSlide" Target="/ppt/notesSlides/notesSlide2.xml" Id="R04d28df796c94a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cd86c085a429d" /><Relationship Type="http://schemas.openxmlformats.org/officeDocument/2006/relationships/notesSlide" Target="/ppt/notesSlides/notesSlide3.xml" Id="R81a4cdfc9c9f40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6b1afd78347da" /><Relationship Type="http://schemas.openxmlformats.org/officeDocument/2006/relationships/notesSlide" Target="/ppt/notesSlides/notesSlide4.xml" Id="R1f22997de6e44e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b9977c5364235" /><Relationship Type="http://schemas.openxmlformats.org/officeDocument/2006/relationships/notesSlide" Target="/ppt/notesSlides/notesSlide5.xml" Id="R52d6ae9efc4241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67a09cb7e4f49" /><Relationship Type="http://schemas.openxmlformats.org/officeDocument/2006/relationships/notesSlide" Target="/ppt/notesSlides/notesSlide6.xml" Id="R39d3b6e64c144c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5f7f4bf154a1a" /><Relationship Type="http://schemas.openxmlformats.org/officeDocument/2006/relationships/notesSlide" Target="/ppt/notesSlides/notesSlide7.xml" Id="Rf916d8c1d2b0433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f6fe79a23463a" /><Relationship Type="http://schemas.openxmlformats.org/officeDocument/2006/relationships/notesSlide" Target="/ppt/notesSlides/notesSlide8.xml" Id="R16b91f3c236f46b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2163c21de4041" /><Relationship Type="http://schemas.openxmlformats.org/officeDocument/2006/relationships/notesSlide" Target="/ppt/notesSlides/notesSlide9.xml" Id="R43c78935988e4be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016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27d2fb2fdd42ef"/>
          <a:srcRect xmlns:a="http://schemas.openxmlformats.org/drawingml/2006/main" l="16152" t="0" r="1615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61912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A12C0B9-BB73-43D6-BAED-73E143738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0"/>
            <a:ext cx="6286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161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1FAF6A6-1CE3-47E0-85C0-E109B504D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D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882BF3D-EAEF-4B46-B62B-E8EF0B630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6667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68D45A"/>
                </a:solidFill>
                <a:latin typeface="PingFang SC"/>
                <a:ea typeface="PingFang SC"/>
                <a:cs typeface="PingFang SC"/>
              </a:defRPr>
            </a:pPr>
            <a:r>
              <a:rPr sz="1275" b="1">
                <a:solidFill>
                  <a:srgbClr val="68D45A"/>
                </a:solidFill>
                <a:latin typeface="PingFang SC"/>
                <a:ea typeface="PingFang SC"/>
                <a:cs typeface="PingFang SC"/>
              </a:rPr>
              <a:t>二年级 · 20分钟亲子课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AAE093B-C7C5-48EC-939A-7CA4F0509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257300"/>
            <a:ext cx="4762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4200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东东的</a:t>
            </a:r>
          </a:p>
          <a:p xmlns:a="http://schemas.openxmlformats.org/drawingml/2006/main">
            <a:pPr algn="l">
              <a:defRPr sz="4200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4200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双模式冒险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239C758-C7CA-4C32-B7B1-1279DD971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381375"/>
            <a:ext cx="457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68D45A"/>
                </a:solidFill>
                <a:latin typeface="PingFang SC"/>
                <a:ea typeface="PingFang SC"/>
                <a:cs typeface="PingFang SC"/>
              </a:defRPr>
            </a:pPr>
            <a:r>
              <a:rPr sz="2325" b="1">
                <a:solidFill>
                  <a:srgbClr val="68D45A"/>
                </a:solidFill>
                <a:latin typeface="PingFang SC"/>
                <a:ea typeface="PingFang SC"/>
                <a:cs typeface="PingFang SC"/>
              </a:rPr>
              <a:t>STUDY HARD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D7807AE-2E79-4ECD-9550-0654643E3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943350"/>
            <a:ext cx="4572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1875" b="0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先学会认真学习，再学会尽兴玩耍。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5FEA4D0-4A46-43E7-B907-BC3949891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933950"/>
            <a:ext cx="457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55DDE5"/>
                </a:solidFill>
                <a:latin typeface="PingFang SC"/>
                <a:ea typeface="PingFang SC"/>
                <a:cs typeface="PingFang SC"/>
              </a:defRPr>
            </a:pPr>
            <a:r>
              <a:rPr sz="2325" b="1">
                <a:solidFill>
                  <a:srgbClr val="55DDE5"/>
                </a:solidFill>
                <a:latin typeface="PingFang SC"/>
                <a:ea typeface="PingFang SC"/>
                <a:cs typeface="PingFang SC"/>
              </a:rPr>
              <a:t>PLAY HARD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11796B6-7BC4-4F61-B929-58EE467EA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5476875"/>
            <a:ext cx="4572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725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有目标、有成就、也能按时停。</a:t>
            </a:r>
          </a:p>
        </p:txBody>
      </p:sp>
    </p:spTree>
    <p:extLst>
      <p:ext uri="{BB962C8B-B14F-4D97-AF65-F5344CB8AC3E}">
        <p14:creationId xmlns:p14="http://schemas.microsoft.com/office/powerpoint/2010/main" val="196196385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1016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A6E68E3-ED75-4EE7-A480-AF59A3C43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D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7CF92A7-214C-43AF-A430-14AF7E1A6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DD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65212A7-304D-43AF-985E-3B42D9A1B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6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AFD155D-7F4F-45CE-9C2F-966C29386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4765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10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C16BA02-D84D-46BA-8563-47A9BA456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1028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3000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一个完整的专注块，就是 20 分钟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86F9CC9-48C7-4B20-AC2E-F3BC9E599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304925"/>
            <a:ext cx="1000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短到可以开始，长到能留下成果。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ADF2115-F793-4258-B47E-E3DFC9834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190750"/>
            <a:ext cx="18097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33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A3AD105-F5C1-4F15-9888-257F84F9E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190750"/>
            <a:ext cx="18097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DD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78B7EF7-B6E4-4868-91B0-DA68249EF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47950"/>
            <a:ext cx="14668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850" b="1">
                <a:solidFill>
                  <a:srgbClr val="55DDE5"/>
                </a:solidFill>
                <a:latin typeface="PingFang SC"/>
                <a:ea typeface="PingFang SC"/>
                <a:cs typeface="PingFang SC"/>
              </a:defRPr>
            </a:pPr>
            <a:r>
              <a:rPr sz="2850" b="1">
                <a:solidFill>
                  <a:srgbClr val="55DDE5"/>
                </a:solidFill>
                <a:latin typeface="PingFang SC"/>
                <a:ea typeface="PingFang SC"/>
                <a:cs typeface="PingFang SC"/>
              </a:rPr>
              <a:t>1分钟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459EEB4-BA0F-4F36-8A55-5154D2BB1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600450"/>
            <a:ext cx="14668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定目标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7533D4C-94ED-4580-9C18-14A8DC818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343400"/>
            <a:ext cx="14668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425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这次只练什么？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379ED60-02A0-496F-9CC5-8BE0E0E1F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2190750"/>
            <a:ext cx="6191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33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F38A986-F120-4636-809D-808179354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2190750"/>
            <a:ext cx="61912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D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11F0992-D97F-4125-9167-7D0C551BE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647950"/>
            <a:ext cx="58483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900" b="1">
                <a:solidFill>
                  <a:srgbClr val="68D45A"/>
                </a:solidFill>
                <a:latin typeface="PingFang SC"/>
                <a:ea typeface="PingFang SC"/>
                <a:cs typeface="PingFang SC"/>
              </a:defRPr>
            </a:pPr>
            <a:r>
              <a:rPr sz="3900" b="1">
                <a:solidFill>
                  <a:srgbClr val="68D45A"/>
                </a:solidFill>
                <a:latin typeface="PingFang SC"/>
                <a:ea typeface="PingFang SC"/>
                <a:cs typeface="PingFang SC"/>
              </a:rPr>
              <a:t>16分钟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81DC3F5-3F11-42AE-A4DF-D4325CD85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3600450"/>
            <a:ext cx="58483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认真练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2384070-6DEB-4E9E-AAF0-0A8AC7A33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343400"/>
            <a:ext cx="58483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425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一次只做这一件事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7B30AAD-6ACF-404A-A6D0-AB8975132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190750"/>
            <a:ext cx="2381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33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14A1FEA-88DB-4B91-8E6B-C594069AC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190750"/>
            <a:ext cx="23812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6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5B6D8FD-3CCD-4513-845C-2BE42E926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2647950"/>
            <a:ext cx="20383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850" b="1">
                <a:solidFill>
                  <a:srgbClr val="F3B64A"/>
                </a:solidFill>
                <a:latin typeface="PingFang SC"/>
                <a:ea typeface="PingFang SC"/>
                <a:cs typeface="PingFang SC"/>
              </a:defRPr>
            </a:pPr>
            <a:r>
              <a:rPr sz="2850" b="1">
                <a:solidFill>
                  <a:srgbClr val="F3B64A"/>
                </a:solidFill>
                <a:latin typeface="PingFang SC"/>
                <a:ea typeface="PingFang SC"/>
                <a:cs typeface="PingFang SC"/>
              </a:rPr>
              <a:t>3分钟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36CAF40-7388-4927-8523-5EDB8F4A4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600450"/>
            <a:ext cx="20383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检查记录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28F7B36-173E-4B7E-B6BF-8B7FAD64E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4343400"/>
            <a:ext cx="20383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425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留下看得见的成果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5EA08E0-2CB8-46E4-9171-C8F167768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543550"/>
            <a:ext cx="990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68D45A"/>
                </a:solidFill>
                <a:latin typeface="PingFang SC"/>
                <a:ea typeface="PingFang SC"/>
                <a:cs typeface="PingFang SC"/>
              </a:defRPr>
            </a:pPr>
            <a:r>
              <a:rPr sz="1800" b="1">
                <a:solidFill>
                  <a:srgbClr val="68D45A"/>
                </a:solidFill>
                <a:latin typeface="PingFang SC"/>
                <a:ea typeface="PingFang SC"/>
                <a:cs typeface="PingFang SC"/>
              </a:rPr>
              <a:t>计时结束就停下来检查，不用靠拖延把自己累坏。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533B566-8319-4538-8D08-38FB28A18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18177"/>
                </a:solidFill>
                <a:latin typeface="PingFang SC"/>
                <a:ea typeface="PingFang SC"/>
                <a:cs typeface="PingFang SC"/>
              </a:defRPr>
            </a:pPr>
            <a:r>
              <a:rPr sz="825" b="0">
                <a:solidFill>
                  <a:srgbClr val="718177"/>
                </a:solidFill>
                <a:latin typeface="PingFang SC"/>
                <a:ea typeface="PingFang SC"/>
                <a:cs typeface="PingFang SC"/>
              </a:rPr>
              <a:t>东东 · Study Hard, Play Hard · 20分钟课</a:t>
            </a:r>
          </a:p>
        </p:txBody>
      </p:sp>
    </p:spTree>
    <p:extLst>
      <p:ext uri="{BB962C8B-B14F-4D97-AF65-F5344CB8AC3E}">
        <p14:creationId xmlns:p14="http://schemas.microsoft.com/office/powerpoint/2010/main" val="150680422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1016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5B3198B-60C4-45B6-90AD-EE47807DD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D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6C7D6C3-AF42-4FE0-9539-4C999D1DC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DD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0DC400D-49CF-4F72-84B3-846D83CED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6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D63B499-D83F-4799-A7A0-318CF7A7D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4765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11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85CE285-5DE2-44D3-9526-1F84DC074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1028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3000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每一次学习，都要找到一种成就感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86B26DB-F2AD-4DD2-885E-2FEA6908C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304925"/>
            <a:ext cx="1000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不只看分数，也要看进步、勇气和坚持。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AABEC47-B70B-4818-8D56-C97D18A04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95500"/>
            <a:ext cx="4953000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33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C607096-90F3-48AF-B75D-9FB4CB3BD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95500"/>
            <a:ext cx="152400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D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8B9D7F0-4E53-4A03-B20A-D43A48744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305050"/>
            <a:ext cx="171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68D45A"/>
                </a:solidFill>
                <a:latin typeface="PingFang SC"/>
                <a:ea typeface="PingFang SC"/>
                <a:cs typeface="PingFang SC"/>
              </a:defRPr>
            </a:pPr>
            <a:r>
              <a:rPr sz="2250" b="1">
                <a:solidFill>
                  <a:srgbClr val="68D45A"/>
                </a:solidFill>
                <a:latin typeface="PingFang SC"/>
                <a:ea typeface="PingFang SC"/>
                <a:cs typeface="PingFang SC"/>
              </a:rPr>
              <a:t>完成了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8152492-5E15-458B-94D4-43F858275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838450"/>
            <a:ext cx="409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1575" b="0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我把约定的一格做完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E71FD5E-1290-41F0-BB8F-DD84EDBA3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95500"/>
            <a:ext cx="4953000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33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93D56EE-23AD-403C-8999-991185233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95500"/>
            <a:ext cx="152400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DD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156AB9B-DF5A-4842-A325-DB9686DE6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305050"/>
            <a:ext cx="171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55DDE5"/>
                </a:solidFill>
                <a:latin typeface="PingFang SC"/>
                <a:ea typeface="PingFang SC"/>
                <a:cs typeface="PingFang SC"/>
              </a:defRPr>
            </a:pPr>
            <a:r>
              <a:rPr sz="2250" b="1">
                <a:solidFill>
                  <a:srgbClr val="55DDE5"/>
                </a:solidFill>
                <a:latin typeface="PingFang SC"/>
                <a:ea typeface="PingFang SC"/>
                <a:cs typeface="PingFang SC"/>
              </a:rPr>
              <a:t>进步了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F2BB712-4AAC-4810-8C5E-A3837C221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838450"/>
            <a:ext cx="409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1575" b="0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比上一次多会一点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07EF096-1DD4-4F9D-9292-79F3DF47A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905250"/>
            <a:ext cx="4953000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33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3EFC9A6-C57C-48AD-B979-B0B71C899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905250"/>
            <a:ext cx="152400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6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D0DC294-AD35-49F8-B0AD-19E63666E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114800"/>
            <a:ext cx="171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3B64A"/>
                </a:solidFill>
                <a:latin typeface="PingFang SC"/>
                <a:ea typeface="PingFang SC"/>
                <a:cs typeface="PingFang SC"/>
              </a:defRPr>
            </a:pPr>
            <a:r>
              <a:rPr sz="2250" b="1">
                <a:solidFill>
                  <a:srgbClr val="F3B64A"/>
                </a:solidFill>
                <a:latin typeface="PingFang SC"/>
                <a:ea typeface="PingFang SC"/>
                <a:cs typeface="PingFang SC"/>
              </a:rPr>
              <a:t>敢尝试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1B3FEBC-7C24-46E9-8A5B-9A93CD6F0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648200"/>
            <a:ext cx="409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1575" b="0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不会也愿意开始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ECEFEE8-2E5E-4A16-A9AC-2E9CA1C82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905250"/>
            <a:ext cx="4953000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33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2EDBC41-C0C5-4EEA-9A38-E5D71E78B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905250"/>
            <a:ext cx="152400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E17EA8A-2793-49FF-9353-C727EE4B2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114800"/>
            <a:ext cx="171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B89AF7"/>
                </a:solidFill>
                <a:latin typeface="PingFang SC"/>
                <a:ea typeface="PingFang SC"/>
                <a:cs typeface="PingFang SC"/>
              </a:defRPr>
            </a:pPr>
            <a:r>
              <a:rPr sz="2250" b="1">
                <a:solidFill>
                  <a:srgbClr val="B89AF7"/>
                </a:solidFill>
                <a:latin typeface="PingFang SC"/>
                <a:ea typeface="PingFang SC"/>
                <a:cs typeface="PingFang SC"/>
              </a:rPr>
              <a:t>能分享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115392B-0435-43D7-BF78-D723F26FC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648200"/>
            <a:ext cx="409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1575" b="0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我可以讲给别人听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A66A912-A803-44BE-A503-CECB9FF72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5676900"/>
            <a:ext cx="781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68D45A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68D45A"/>
                </a:solidFill>
                <a:latin typeface="PingFang SC"/>
                <a:ea typeface="PingFang SC"/>
                <a:cs typeface="PingFang SC"/>
              </a:rPr>
              <a:t>今天只要点亮一格，就是向前。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5F03CC9-449C-4838-8798-BC58F696F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18177"/>
                </a:solidFill>
                <a:latin typeface="PingFang SC"/>
                <a:ea typeface="PingFang SC"/>
                <a:cs typeface="PingFang SC"/>
              </a:defRPr>
            </a:pPr>
            <a:r>
              <a:rPr sz="825" b="0">
                <a:solidFill>
                  <a:srgbClr val="718177"/>
                </a:solidFill>
                <a:latin typeface="PingFang SC"/>
                <a:ea typeface="PingFang SC"/>
                <a:cs typeface="PingFang SC"/>
              </a:rPr>
              <a:t>东东 · Study Hard, Play Hard · 20分钟课</a:t>
            </a:r>
          </a:p>
        </p:txBody>
      </p:sp>
    </p:spTree>
    <p:extLst>
      <p:ext uri="{BB962C8B-B14F-4D97-AF65-F5344CB8AC3E}">
        <p14:creationId xmlns:p14="http://schemas.microsoft.com/office/powerpoint/2010/main" val="96859538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3F6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F584124-C6BD-4119-AECE-C7D03717E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D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4182D74-DFC7-4DA6-BAA9-7F08D54BE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DD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DED7A55-AF68-4984-B2B0-0D6D130B3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6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27D4F93-9807-4D36-8997-E4A864411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4765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3635A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>
                <a:solidFill>
                  <a:srgbClr val="53635A"/>
                </a:solidFill>
                <a:latin typeface="PingFang SC"/>
                <a:ea typeface="PingFang SC"/>
                <a:cs typeface="PingFang SC"/>
              </a:rPr>
              <a:t>12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BA28940-6A35-4D14-9EE5-84F7A33B3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1028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300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放学后的时间，先放进三个箱子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303EA04-CE28-43CF-8EFF-3AF2C0E5F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304925"/>
            <a:ext cx="1000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3635A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53635A"/>
                </a:solidFill>
                <a:latin typeface="PingFang SC"/>
                <a:ea typeface="PingFang SC"/>
                <a:cs typeface="PingFang SC"/>
              </a:rPr>
              <a:t>顺序清楚，脑袋就不用一直讨价还价。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1D15236-DFCD-4E69-8F2D-108218026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14550"/>
            <a:ext cx="4572000" cy="3124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151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4E1EA7C-0440-4EF8-91CB-FA4A60C40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14550"/>
            <a:ext cx="457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D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8D036FA-88C7-4CE3-A86C-8C4EC0D6E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590800"/>
            <a:ext cx="4114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68D45A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68D45A"/>
                </a:solidFill>
                <a:latin typeface="PingFang SC"/>
                <a:ea typeface="PingFang SC"/>
                <a:cs typeface="PingFang SC"/>
              </a:rPr>
              <a:t>必做箱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C2CDA3A-AC2A-4664-BBAE-0A3DBB4FD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257550"/>
            <a:ext cx="4114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412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412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20 + 3 + 20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132E728-BC82-479B-A9D3-2B0AC452A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333875"/>
            <a:ext cx="41148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425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学校作业 · 两个专注块，中间休息3分钟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A0E2B6F-8E3B-4D02-9745-C59377D0A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2114550"/>
            <a:ext cx="2857500" cy="3124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151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A05827C-6E78-4D72-B48E-2FB8EB2A6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2114550"/>
            <a:ext cx="28575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6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CFA3544-ED8B-452B-AF68-839C0182D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57850" y="2590800"/>
            <a:ext cx="2400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F3B64A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F3B64A"/>
                </a:solidFill>
                <a:latin typeface="PingFang SC"/>
                <a:ea typeface="PingFang SC"/>
                <a:cs typeface="PingFang SC"/>
              </a:rPr>
              <a:t>练功箱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05DFF2F-4406-4FE0-B03D-2FD32CD2A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57850" y="3257550"/>
            <a:ext cx="24003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98485"/>
          </a:bodyPr>
          <a:lstStyle xmlns:a="http://schemas.openxmlformats.org/drawingml/2006/main"/>
          <a:p xmlns:a="http://schemas.openxmlformats.org/drawingml/2006/main">
            <a:pPr algn="ctr">
              <a:defRPr sz="4950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4950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20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75CAD2A-BB57-432D-ACE3-84B59D9AC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57850" y="4333875"/>
            <a:ext cx="24003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425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六门功夫轮换一项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CB588B3-2DE3-46EB-B8F8-03F7C1C9D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114550"/>
            <a:ext cx="3048000" cy="3124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151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0793CB7-8FA4-47B3-AF9F-EB598C0F1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114550"/>
            <a:ext cx="3048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DD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FB89163-E983-40B1-8BBA-05B277E4B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2590800"/>
            <a:ext cx="2590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55DDE5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55DDE5"/>
                </a:solidFill>
                <a:latin typeface="PingFang SC"/>
                <a:ea typeface="PingFang SC"/>
                <a:cs typeface="PingFang SC"/>
              </a:rPr>
              <a:t>开心箱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0CFA1EA-AB83-4BA2-AB6D-D729111B7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257550"/>
            <a:ext cx="2590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98485"/>
          </a:bodyPr>
          <a:lstStyle xmlns:a="http://schemas.openxmlformats.org/drawingml/2006/main"/>
          <a:p xmlns:a="http://schemas.openxmlformats.org/drawingml/2006/main">
            <a:pPr algn="ctr">
              <a:defRPr sz="4950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4950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30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AEC1A29-7872-4795-8355-3B2AB324D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4333875"/>
            <a:ext cx="25908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425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解锁后玩一局游戏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0F42751-96D9-4C77-A73E-C1B1BB9F5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619750"/>
            <a:ext cx="990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E6E3C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2E6E3C"/>
                </a:solidFill>
                <a:latin typeface="PingFang SC"/>
                <a:ea typeface="PingFang SC"/>
                <a:cs typeface="PingFang SC"/>
              </a:rPr>
              <a:t>击剑或游泳上课日：课程已经算“练功箱”，不再额外加码。</a:t>
            </a:r>
          </a:p>
        </p:txBody>
      </p:sp>
    </p:spTree>
    <p:extLst>
      <p:ext uri="{BB962C8B-B14F-4D97-AF65-F5344CB8AC3E}">
        <p14:creationId xmlns:p14="http://schemas.microsoft.com/office/powerpoint/2010/main" val="400303726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1016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CD820F1-DE4D-4FBF-B5B4-54A358928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D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932249C-1179-4793-B5E8-2163FA668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DD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08598D4-5957-4D19-AEF0-44594E317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6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41DBC7E-C83C-41F8-9DD7-45E7C0D87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4765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13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A05B1D2-0942-47A5-AB4C-07FCA19C7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1028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3000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一周不用六门都挤在同一天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9B05B44-83E3-4815-9CEF-FEBB84304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304925"/>
            <a:ext cx="1000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示例轮换：真正上课的日子，直接替换当天练功格。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573DECC-6BF8-4A1C-8FF4-53E539C2E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190750"/>
            <a:ext cx="1952625" cy="2305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33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281EF87-4EB6-4EDD-88B9-7AB098161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190750"/>
            <a:ext cx="19526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D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E317A05-5B5D-4FC2-BFF4-464A5F966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28900"/>
            <a:ext cx="16097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725" b="1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周一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2372B62-7D33-43B8-B2D5-CE75D8065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286125"/>
            <a:ext cx="16097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68D45A"/>
                </a:solidFill>
                <a:latin typeface="PingFang SC"/>
                <a:ea typeface="PingFang SC"/>
                <a:cs typeface="PingFang SC"/>
              </a:defRPr>
            </a:pPr>
            <a:r>
              <a:rPr sz="2550" b="1">
                <a:solidFill>
                  <a:srgbClr val="68D45A"/>
                </a:solidFill>
                <a:latin typeface="PingFang SC"/>
                <a:ea typeface="PingFang SC"/>
                <a:cs typeface="PingFang SC"/>
              </a:rPr>
              <a:t>语文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576A1CE-B005-4B8F-AD67-7DDABB02E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190750"/>
            <a:ext cx="1952625" cy="2305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33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399B080-848D-49CF-B6C0-7045B12F1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190750"/>
            <a:ext cx="19526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DD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0E3E097-D77E-49BB-82B5-23466242D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628900"/>
            <a:ext cx="16097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725" b="1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周二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54B88E1-1513-4B5C-A3FE-02B16015C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286125"/>
            <a:ext cx="16097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55DDE5"/>
                </a:solidFill>
                <a:latin typeface="PingFang SC"/>
                <a:ea typeface="PingFang SC"/>
                <a:cs typeface="PingFang SC"/>
              </a:defRPr>
            </a:pPr>
            <a:r>
              <a:rPr sz="2550" b="1">
                <a:solidFill>
                  <a:srgbClr val="55DDE5"/>
                </a:solidFill>
                <a:latin typeface="PingFang SC"/>
                <a:ea typeface="PingFang SC"/>
                <a:cs typeface="PingFang SC"/>
              </a:rPr>
              <a:t>数学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6FD53D1-7EE3-4D95-8801-C1A96986C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190750"/>
            <a:ext cx="1952625" cy="2305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33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95490D1-4D5F-4B11-939E-B3F216D64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190750"/>
            <a:ext cx="19526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6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312B08C-2FF4-4677-94B8-8747555A9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628900"/>
            <a:ext cx="16097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725" b="1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周三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C02F639-F7D7-4BB1-B396-0B5968186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286125"/>
            <a:ext cx="16097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F3B64A"/>
                </a:solidFill>
                <a:latin typeface="PingFang SC"/>
                <a:ea typeface="PingFang SC"/>
                <a:cs typeface="PingFang SC"/>
              </a:defRPr>
            </a:pPr>
            <a:r>
              <a:rPr sz="2550" b="1">
                <a:solidFill>
                  <a:srgbClr val="F3B64A"/>
                </a:solidFill>
                <a:latin typeface="PingFang SC"/>
                <a:ea typeface="PingFang SC"/>
                <a:cs typeface="PingFang SC"/>
              </a:rPr>
              <a:t>英语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B840746-652D-4197-AC63-C274F4216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190750"/>
            <a:ext cx="1952625" cy="2305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33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77FBFE4-6F36-42C9-82D7-3D1483073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190750"/>
            <a:ext cx="19526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8BB73A5-6A00-4172-9FA1-D24FDE123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2628900"/>
            <a:ext cx="16097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725" b="1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周四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086BE5E-1329-46F7-8979-FF66A02E7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3286125"/>
            <a:ext cx="16097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B89AF7"/>
                </a:solidFill>
                <a:latin typeface="PingFang SC"/>
                <a:ea typeface="PingFang SC"/>
                <a:cs typeface="PingFang SC"/>
              </a:defRPr>
            </a:pPr>
            <a:r>
              <a:rPr sz="2550" b="1">
                <a:solidFill>
                  <a:srgbClr val="B89AF7"/>
                </a:solidFill>
                <a:latin typeface="PingFang SC"/>
                <a:ea typeface="PingFang SC"/>
                <a:cs typeface="PingFang SC"/>
              </a:rPr>
              <a:t>西班牙语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84B3EC4-BEC8-47C3-86D4-E39861C93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2190750"/>
            <a:ext cx="1952625" cy="2305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33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75101CD-40F0-4D57-BD23-F97C0B99C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2190750"/>
            <a:ext cx="195262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06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5EDF06E-665A-4C7D-8542-1EFA40D73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2628900"/>
            <a:ext cx="16097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725" b="1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周五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536F294-56A4-4D8D-9EF3-8F9460822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3286125"/>
            <a:ext cx="16097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F7065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>
                <a:solidFill>
                  <a:srgbClr val="FF7065"/>
                </a:solidFill>
                <a:latin typeface="PingFang SC"/>
                <a:ea typeface="PingFang SC"/>
                <a:cs typeface="PingFang SC"/>
              </a:rPr>
              <a:t>最弱的一门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55C3A6E-85B0-454D-928F-D946CDB56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953000"/>
            <a:ext cx="97536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241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E089CC1-A762-4A2E-9E51-9C1CA1717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953000"/>
            <a:ext cx="31432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55DDE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55DDE5"/>
                </a:solidFill>
                <a:latin typeface="PingFang SC"/>
                <a:ea typeface="PingFang SC"/>
                <a:cs typeface="PingFang SC"/>
              </a:rPr>
              <a:t>击剑 / 游泳训练日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3E90C0B-7314-4315-B260-D6BBB2F8B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4953000"/>
            <a:ext cx="54292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替换当天的20分钟练功格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640E9FB-038C-4AC3-99FC-891A84AF8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18177"/>
                </a:solidFill>
                <a:latin typeface="PingFang SC"/>
                <a:ea typeface="PingFang SC"/>
                <a:cs typeface="PingFang SC"/>
              </a:defRPr>
            </a:pPr>
            <a:r>
              <a:rPr sz="825" b="0">
                <a:solidFill>
                  <a:srgbClr val="718177"/>
                </a:solidFill>
                <a:latin typeface="PingFang SC"/>
                <a:ea typeface="PingFang SC"/>
                <a:cs typeface="PingFang SC"/>
              </a:rPr>
              <a:t>东东 · Study Hard, Play Hard · 20分钟课</a:t>
            </a:r>
          </a:p>
        </p:txBody>
      </p:sp>
    </p:spTree>
    <p:extLst>
      <p:ext uri="{BB962C8B-B14F-4D97-AF65-F5344CB8AC3E}">
        <p14:creationId xmlns:p14="http://schemas.microsoft.com/office/powerpoint/2010/main" val="73337197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1016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8480D02-37FF-4259-815F-8EC658244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D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DC527A1-F9C4-4A46-BCAE-FB29DD938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DD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37F7729-BAE8-432C-90B3-475450800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6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FAA4D9D-F1D3-4F03-8543-FB70A4B3C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4765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14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948E39B-0612-47D3-A0D4-CA5E9D5C6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1028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3000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Play Hard：把30分钟玩成一场真正的冒险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15F9381-F5C3-443D-BC70-02A08DCD8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304925"/>
            <a:ext cx="1000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开局前先有目标，闹钟响时才容易停。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40a358f964e4a9c"/>
          <a:srcRect xmlns:a="http://schemas.openxmlformats.org/drawingml/2006/main" l="0" t="4412" r="0" b="441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1885950"/>
            <a:ext cx="5810250" cy="4000500"/>
          </a:xfrm>
          <a:prstGeom xmlns:a="http://schemas.openxmlformats.org/drawingml/2006/main" prst="roundRect">
            <a:avLst>
              <a:gd name="adj" fmla="val 4286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72A7EA4-90ED-4847-8B20-2BD08FD26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1952625"/>
            <a:ext cx="495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D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8CB23C8-506B-4AFF-AFCF-A7A2FEE9E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1952625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0CF402B-60DF-4D3B-BFEF-5F7791BBA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933575"/>
            <a:ext cx="2190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目标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EA78DF3-628F-4349-A1A7-721E7E1C5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1933575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这局要完成什么？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944947F-F24F-4D1D-8D66-F35F23CB2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867025"/>
            <a:ext cx="495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D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EC94D34-AA99-4AE1-9CD5-6475986A2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867025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3BDFBFA-25AA-4BC6-A76B-8B6CFCFC0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2847975"/>
            <a:ext cx="2190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过程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92EE009-59DE-4753-8A8C-F9929D689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2847975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探索、创造或合作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F176EB8-BF78-4088-8CE7-4DB598C52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781425"/>
            <a:ext cx="495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6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FC74031-2BD5-4F76-A781-6DA633865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781425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577CEAD-8FFE-4C9F-A77B-DC0AEE7B2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3762375"/>
            <a:ext cx="2190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时间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E4AC9DF-9343-4D42-A3C3-D346844E9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762375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30分钟，先开闹钟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8D8A947-477A-48AA-B293-61300C5B6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695825"/>
            <a:ext cx="495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D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BEFA315-3BBF-4E23-AC8B-C4C38750D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695825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7364A41-903B-4625-A2AC-68939D86C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4676775"/>
            <a:ext cx="2190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停止点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C888748-0742-4F8A-A3EA-C35E8D0FA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4676775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回安全点、保存、下线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FB80779-64FF-4CBE-BF4D-CEB9A7DFA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18177"/>
                </a:solidFill>
                <a:latin typeface="PingFang SC"/>
                <a:ea typeface="PingFang SC"/>
                <a:cs typeface="PingFang SC"/>
              </a:defRPr>
            </a:pPr>
            <a:r>
              <a:rPr sz="825" b="0">
                <a:solidFill>
                  <a:srgbClr val="718177"/>
                </a:solidFill>
                <a:latin typeface="PingFang SC"/>
                <a:ea typeface="PingFang SC"/>
                <a:cs typeface="PingFang SC"/>
              </a:rPr>
              <a:t>东东 · Study Hard, Play Hard · 20分钟课</a:t>
            </a:r>
          </a:p>
        </p:txBody>
      </p:sp>
    </p:spTree>
    <p:extLst>
      <p:ext uri="{BB962C8B-B14F-4D97-AF65-F5344CB8AC3E}">
        <p14:creationId xmlns:p14="http://schemas.microsoft.com/office/powerpoint/2010/main" val="518748949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1016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B63BA32-1361-4D61-B749-841E696DA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D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5AA48C9-E50D-41E3-92F4-ECEAADB26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DD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2533FAD-5B45-4C07-B729-E7D734886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6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A092670-BA81-47C7-A86C-4BAA5E125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4765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15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BD4464E-8C7E-46BA-86F9-9C88382AB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1028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3000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游戏的成就，不只是赢和拿到钻石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26B6D3C-7ADF-4AC6-8DFD-4D608B0FC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304925"/>
            <a:ext cx="1000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最厉害的一项成就：我可以控制自己。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37f00535e89472a"/>
          <a:srcRect xmlns:a="http://schemas.openxmlformats.org/drawingml/2006/main" l="11111" t="0" r="1111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0" y="1885950"/>
            <a:ext cx="4667250" cy="4000500"/>
          </a:xfrm>
          <a:prstGeom xmlns:a="http://schemas.openxmlformats.org/drawingml/2006/main" prst="roundRect">
            <a:avLst>
              <a:gd name="adj" fmla="val 4286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44A380A-5CAF-418A-A1FE-A3A23C28E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000250"/>
            <a:ext cx="12192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D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1D5B5FF-7DAB-4C45-A51F-4221EE606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000250"/>
            <a:ext cx="12192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完成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C3BA8E9-5683-4003-A64D-C5B0FCC77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2000250"/>
            <a:ext cx="3714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完成开局目标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9570E96-A088-48EF-B51E-195130BB7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933700"/>
            <a:ext cx="12192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DD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ECE14FA-79B3-4B9E-A20C-EFEAC39B3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933700"/>
            <a:ext cx="12192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创造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90DA588-BCE6-4C5F-93EC-95D4FE543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2933700"/>
            <a:ext cx="3714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造出自己的东西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4FF78E6-3CC6-455B-8B5C-82D1CF75B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867150"/>
            <a:ext cx="12192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35F7F9B-18A8-41DB-B6AA-EB40C8734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867150"/>
            <a:ext cx="12192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合作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BE67EF5-1629-4EF1-9ECE-5DE4EBB2E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3867150"/>
            <a:ext cx="3714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帮助队友成功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033A3F6-12A7-4D00-9E83-02B714F4F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800600"/>
            <a:ext cx="12192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6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3A1E510-BEED-4FEC-87A4-CE4B2C143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800600"/>
            <a:ext cx="12192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自控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4D9372F-C985-48AB-B2D4-6347C084B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4800600"/>
            <a:ext cx="3714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闹钟响，漂亮下线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CBEC832-6627-4AA5-9021-4A70EC4CF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638800"/>
            <a:ext cx="5429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5DDE5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55DDE5"/>
                </a:solidFill>
                <a:latin typeface="PingFang SC"/>
                <a:ea typeface="PingFang SC"/>
                <a:cs typeface="PingFang SC"/>
              </a:rPr>
              <a:t>下线前说一句：今天我点亮了 ______ 成就。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8947506-4E35-414D-84FA-EC1C446D7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18177"/>
                </a:solidFill>
                <a:latin typeface="PingFang SC"/>
                <a:ea typeface="PingFang SC"/>
                <a:cs typeface="PingFang SC"/>
              </a:defRPr>
            </a:pPr>
            <a:r>
              <a:rPr sz="825" b="0">
                <a:solidFill>
                  <a:srgbClr val="718177"/>
                </a:solidFill>
                <a:latin typeface="PingFang SC"/>
                <a:ea typeface="PingFang SC"/>
                <a:cs typeface="PingFang SC"/>
              </a:rPr>
              <a:t>东东 · Study Hard, Play Hard · 20分钟课</a:t>
            </a:r>
          </a:p>
        </p:txBody>
      </p:sp>
    </p:spTree>
    <p:extLst>
      <p:ext uri="{BB962C8B-B14F-4D97-AF65-F5344CB8AC3E}">
        <p14:creationId xmlns:p14="http://schemas.microsoft.com/office/powerpoint/2010/main" val="414178614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1016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26bf987a5f94bb1"/>
          <a:srcRect xmlns:a="http://schemas.openxmlformats.org/drawingml/2006/main" l="6473" t="0" r="647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44767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621CAAA-2F0F-4B40-A753-3BFC32935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0"/>
            <a:ext cx="8001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161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DE91906-F215-4948-A8C0-56409D294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D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9AB6761-0D29-4CC5-ADD1-F58D7D922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704850"/>
            <a:ext cx="619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337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东东的双模式约定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59C35F6-26F0-4732-B270-F610E26E3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1905000"/>
            <a:ext cx="12001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D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E771ED3-3CEE-48D2-8AE0-B89125F56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1905000"/>
            <a:ext cx="12001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学习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7C10DF6-CA70-4D48-A6F1-7F719CC5E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1905000"/>
            <a:ext cx="4572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20分钟，只练一个小目标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5CFC53B-6874-498D-8651-29A74992E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809875"/>
            <a:ext cx="12001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6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CB89CA2-6098-4624-A620-2CF4756AB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809875"/>
            <a:ext cx="12001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成就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D0E2D9E-2182-4B47-804D-FA71581A1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809875"/>
            <a:ext cx="4572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每天点亮一种进步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F3E0FB8-17AC-4C99-949D-F7C89867D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3714750"/>
            <a:ext cx="12001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DD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23E6FB7-E769-43DA-96F7-2E441DC89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3714750"/>
            <a:ext cx="12001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游戏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41D11E7-19F4-4BBF-BDFE-4A93AC613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714750"/>
            <a:ext cx="4572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先定目标，再开始冒险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3DAC340-EFA9-4E46-8D59-1E064925A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4619625"/>
            <a:ext cx="12001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F30C969-9BCC-47B7-A9B3-CE5CAF4F1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4619625"/>
            <a:ext cx="12001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停止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F6A1423-CDFA-47D1-9137-7C87AF271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619625"/>
            <a:ext cx="4572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187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闹钟响，保存并下线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2152428-B66E-4FDD-8943-122034322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5734050"/>
            <a:ext cx="619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5DDE5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55DDE5"/>
                </a:solidFill>
                <a:latin typeface="PingFang SC"/>
                <a:ea typeface="PingFang SC"/>
                <a:cs typeface="PingFang SC"/>
              </a:rPr>
              <a:t>东东签名：____________     爸爸签名：____________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659D6DF-2408-4528-A483-173E201CE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6267450"/>
            <a:ext cx="619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8D45A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>
                <a:solidFill>
                  <a:srgbClr val="68D45A"/>
                </a:solidFill>
                <a:latin typeface="PingFang SC"/>
                <a:ea typeface="PingFang SC"/>
                <a:cs typeface="PingFang SC"/>
              </a:rPr>
              <a:t>Study hard. Play hard. 我来控制我的一天。</a:t>
            </a:r>
          </a:p>
        </p:txBody>
      </p:sp>
    </p:spTree>
    <p:extLst>
      <p:ext uri="{BB962C8B-B14F-4D97-AF65-F5344CB8AC3E}">
        <p14:creationId xmlns:p14="http://schemas.microsoft.com/office/powerpoint/2010/main" val="14814147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016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285FCB4-D7B9-4B38-8AA8-68D5FF9F5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D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E877B66-3B17-4722-A932-F7701329E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DD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10EB5FD-F581-4382-AC3F-B187D9656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6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43DD6A7-3BA1-4E3B-95CF-D32397FA2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4765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33E00A3-EA39-4A6D-A84A-5FFCB0DDC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1028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3000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Hard 不是做得久，是注意力放在现在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614440F-B5C1-4D50-AFE1-521C215A8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304925"/>
            <a:ext cx="1000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学习时不想着游戏，游戏时不担心作业。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bbd27d05b84994"/>
          <a:srcRect xmlns:a="http://schemas.openxmlformats.org/drawingml/2006/main" l="0" t="8292" r="0" b="829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1866900"/>
            <a:ext cx="4000500" cy="4229100"/>
          </a:xfrm>
          <a:prstGeom xmlns:a="http://schemas.openxmlformats.org/drawingml/2006/main" prst="roundRect">
            <a:avLst>
              <a:gd name="adj" fmla="val 4286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00C880F-140A-4F2E-AE28-386944ED3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47875"/>
            <a:ext cx="5429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3150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我现在</a:t>
            </a:r>
          </a:p>
          <a:p xmlns:a="http://schemas.openxmlformats.org/drawingml/2006/main">
            <a:pPr algn="l">
              <a:defRPr sz="3150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3150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在什么模式？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8522043-99E5-4488-8FD2-0039623D4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29000"/>
            <a:ext cx="2286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D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FF9FDBF-0138-48A2-9154-EFD577C84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29000"/>
            <a:ext cx="2286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225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学习模式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D35103E-A2D8-4D60-9DEC-5A3BFF9F4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429000"/>
            <a:ext cx="3048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只想下一小步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A06A066-8ECB-424A-9298-58743FF2A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05350"/>
            <a:ext cx="2286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DD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301DEE7-3C75-448A-BAA4-2FA9545C6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05350"/>
            <a:ext cx="2286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225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游戏模式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47EA1E7-B31F-459D-BCDF-C3670CC0C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4705350"/>
            <a:ext cx="3238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开心投入、守规则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9B44C53-649C-4914-B68D-10DC38ED1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18177"/>
                </a:solidFill>
                <a:latin typeface="PingFang SC"/>
                <a:ea typeface="PingFang SC"/>
                <a:cs typeface="PingFang SC"/>
              </a:defRPr>
            </a:pPr>
            <a:r>
              <a:rPr sz="825" b="0">
                <a:solidFill>
                  <a:srgbClr val="718177"/>
                </a:solidFill>
                <a:latin typeface="PingFang SC"/>
                <a:ea typeface="PingFang SC"/>
                <a:cs typeface="PingFang SC"/>
              </a:rPr>
              <a:t>东东 · Study Hard, Play Hard · 20分钟课</a:t>
            </a:r>
          </a:p>
        </p:txBody>
      </p:sp>
    </p:spTree>
    <p:extLst>
      <p:ext uri="{BB962C8B-B14F-4D97-AF65-F5344CB8AC3E}">
        <p14:creationId xmlns:p14="http://schemas.microsoft.com/office/powerpoint/2010/main" val="30340546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1016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7F3502C-D127-4184-B5F6-53247BF2F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D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2ED9FAE-D0E6-4D2E-9F52-584D3F35D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DD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165496F-FDAE-4132-A42F-0FF28B5B8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6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80DD9C4-EB86-459B-B09E-A54BE9716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4765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221B6A0-7B34-484B-AD8F-D0BDCDA9D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1028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3000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六门功夫不同，但学习引擎相同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F1B68C9-B3B9-473A-948B-2A1C98EED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304925"/>
            <a:ext cx="1000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每次只练一个小目标，结束时留下一个看得见的成果。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6EABC84-718A-4999-B44E-1CEF85741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238375"/>
            <a:ext cx="16192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D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507CD70-6E4D-4D02-9A18-857CF6908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238375"/>
            <a:ext cx="1619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475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2475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语文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4087D5D-E44A-42F6-A0B4-37927D2E2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2238375"/>
            <a:ext cx="16192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DD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9539ED5-DC1A-4442-B0AE-1CD461CA5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2238375"/>
            <a:ext cx="1619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475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2475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数学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B3539F8-C877-4563-B0C0-9360D8DCA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2238375"/>
            <a:ext cx="16192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6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BF62219-CA7E-4402-8C26-D351379DE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2238375"/>
            <a:ext cx="1619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475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2475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英语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2274C96-0BB2-4036-AFDF-C514A4B57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238625"/>
            <a:ext cx="266700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47AA211-FCD5-441E-8ED7-A30323655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238625"/>
            <a:ext cx="2667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2175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西班牙语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4CC9F89-5539-437D-807D-1CFD3693B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4238625"/>
            <a:ext cx="16192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06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D7A7AFD-811E-4BBC-9433-86680D49D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4238625"/>
            <a:ext cx="1619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475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2475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击剑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69669C1-9336-4C27-B0FF-AFD42F18C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238625"/>
            <a:ext cx="16192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65E9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068A0BC-EA96-4A46-9340-E3724DF5C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238625"/>
            <a:ext cx="1619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475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2475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游泳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3B27B5A-6022-41AF-BA8C-3A11A932C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2705100"/>
            <a:ext cx="2190750" cy="2190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7332B"/>
          </a:solidFill>
          <a:ln xmlns:a="http://schemas.openxmlformats.org/drawingml/2006/main" w="76200">
            <a:solidFill>
              <a:srgbClr val="68D45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6A91C9E-436B-4E5D-A7B8-F87B39F83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2857500"/>
            <a:ext cx="2190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5850" b="1">
                <a:solidFill>
                  <a:srgbClr val="68D45A"/>
                </a:solidFill>
                <a:latin typeface="PingFang SC"/>
                <a:ea typeface="PingFang SC"/>
                <a:cs typeface="PingFang SC"/>
              </a:defRPr>
            </a:pPr>
            <a:r>
              <a:rPr sz="5850" b="1">
                <a:solidFill>
                  <a:srgbClr val="68D45A"/>
                </a:solidFill>
                <a:latin typeface="PingFang SC"/>
                <a:ea typeface="PingFang SC"/>
                <a:cs typeface="PingFang SC"/>
              </a:rPr>
              <a:t>20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E63C8F6-64D3-4FF8-857E-2B5327597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829050"/>
            <a:ext cx="18478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172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分钟</a:t>
            </a:r>
          </a:p>
          <a:p xmlns:a="http://schemas.openxmlformats.org/drawingml/2006/main">
            <a:pPr algn="ctr">
              <a:defRPr sz="172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172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一个小目标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54DB51B-CBE7-45FE-A440-B7F0041D8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18177"/>
                </a:solidFill>
                <a:latin typeface="PingFang SC"/>
                <a:ea typeface="PingFang SC"/>
                <a:cs typeface="PingFang SC"/>
              </a:defRPr>
            </a:pPr>
            <a:r>
              <a:rPr sz="825" b="0">
                <a:solidFill>
                  <a:srgbClr val="718177"/>
                </a:solidFill>
                <a:latin typeface="PingFang SC"/>
                <a:ea typeface="PingFang SC"/>
                <a:cs typeface="PingFang SC"/>
              </a:rPr>
              <a:t>东东 · Study Hard, Play Hard · 20分钟课</a:t>
            </a:r>
          </a:p>
        </p:txBody>
      </p:sp>
    </p:spTree>
    <p:extLst>
      <p:ext uri="{BB962C8B-B14F-4D97-AF65-F5344CB8AC3E}">
        <p14:creationId xmlns:p14="http://schemas.microsoft.com/office/powerpoint/2010/main" val="200087262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1016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5FF1B21-F7A2-4DA9-A57E-B94D29B60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D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415120D-0359-40E6-B296-5AF0C11AF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DD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57586C9-D8DD-4ED0-8EC1-4E043D453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6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A06F111-0A95-44FD-8D89-EBEE4F829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4765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AAECFD4-3AD1-4485-B170-526A02738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1028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3000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语文：读出来，才会真的懂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6088063-40D7-4E0D-8AE5-F7E209BAD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304925"/>
            <a:ext cx="1000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目标：从“读过了”走到“我能讲明白”。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914CBA6-E0CA-49E8-8715-47FCFA3C6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038350"/>
            <a:ext cx="3486150" cy="3562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33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09ABB34-014F-4187-ADCB-D9E72F21D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038350"/>
            <a:ext cx="171450" cy="3562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D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C322C03-4809-4973-9DCB-BB0993CEC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333625"/>
            <a:ext cx="2857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400" b="1">
                <a:solidFill>
                  <a:srgbClr val="68D45A"/>
                </a:solidFill>
                <a:latin typeface="PingFang SC"/>
                <a:ea typeface="PingFang SC"/>
                <a:cs typeface="PingFang SC"/>
              </a:defRPr>
            </a:pPr>
            <a:r>
              <a:rPr sz="8400" b="1">
                <a:solidFill>
                  <a:srgbClr val="68D45A"/>
                </a:solidFill>
                <a:latin typeface="PingFang SC"/>
                <a:ea typeface="PingFang SC"/>
                <a:cs typeface="PingFang SC"/>
              </a:rPr>
              <a:t>语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35A4337-783F-4AFF-B217-E3058354D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667250"/>
            <a:ext cx="2667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今天练到：写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7C06932-F675-46F0-A932-0AE43842F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076450"/>
            <a:ext cx="495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D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E7F2E47-E6CE-4344-A53D-4F8AE57BA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0764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8B37AFC-63BB-45AB-A781-749F96121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2057400"/>
            <a:ext cx="2190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读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AC91448-5192-4A6F-A6AC-C627E82DD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057400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出声读一遍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1B26F16-B68D-4822-B7EE-C449E3362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943225"/>
            <a:ext cx="495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D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A65541A-4B42-4261-AA65-EA2EDB656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943225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F15423A-E816-440F-960A-9F4FDEAA1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2924175"/>
            <a:ext cx="2190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圈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B58ED6F-60DF-4195-ABF3-41E30154C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924175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圈生字和关键词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1F97AF6-C319-4F30-9272-CBBBA7C0B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810000"/>
            <a:ext cx="495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D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A0190A1-45AA-4B9C-B5F8-D6D73165F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8100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C7BE4A6-3116-4732-93E0-29CD4C974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3790950"/>
            <a:ext cx="2190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讲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A96E7EB-DBB1-4B2E-83E4-FDE1F3369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790950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用自己的话复述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31C0083-2F76-498D-B06A-85FACC83D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676775"/>
            <a:ext cx="495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D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CF93412-89EF-4465-950A-7E2BBE4E8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676775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B30ECE1-88F3-463C-A07A-9CA11DD8C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4657725"/>
            <a:ext cx="2190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写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FC8DBF5-C835-48F0-A219-38932C033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657725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写一句最重要的意思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92AD46C-41C3-4FFF-9C2D-1DFFA875B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18177"/>
                </a:solidFill>
                <a:latin typeface="PingFang SC"/>
                <a:ea typeface="PingFang SC"/>
                <a:cs typeface="PingFang SC"/>
              </a:defRPr>
            </a:pPr>
            <a:r>
              <a:rPr sz="825" b="0">
                <a:solidFill>
                  <a:srgbClr val="718177"/>
                </a:solidFill>
                <a:latin typeface="PingFang SC"/>
                <a:ea typeface="PingFang SC"/>
                <a:cs typeface="PingFang SC"/>
              </a:rPr>
              <a:t>东东 · Study Hard, Play Hard · 20分钟课</a:t>
            </a:r>
          </a:p>
        </p:txBody>
      </p:sp>
    </p:spTree>
    <p:extLst>
      <p:ext uri="{BB962C8B-B14F-4D97-AF65-F5344CB8AC3E}">
        <p14:creationId xmlns:p14="http://schemas.microsoft.com/office/powerpoint/2010/main" val="134085501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1016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0003911-8E5A-435C-8E5F-14446BCFF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D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99A78F0-F70E-4806-BE78-C860B4151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DD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A254BF6-9D19-4B47-B67F-624F6298B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6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0863BCB-B032-435E-B116-D0853E561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4765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81CEFD3-6CCF-4DE3-8B81-4AA5A23D4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1028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3000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数学：先看懂，再计算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D564F2D-71AD-434E-817D-9815383C0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304925"/>
            <a:ext cx="1000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目标：答案之外，还能说出为什么。 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CAA3BC1-2526-4924-8BD9-A89B1A21B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038350"/>
            <a:ext cx="3486150" cy="3562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33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A40A246-B2D0-42C7-AD7D-073A38A91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038350"/>
            <a:ext cx="171450" cy="3562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DD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E7C94A1-82A3-4F73-AA3C-5CB39FB56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333625"/>
            <a:ext cx="2857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400" b="1">
                <a:solidFill>
                  <a:srgbClr val="55DDE5"/>
                </a:solidFill>
                <a:latin typeface="PingFang SC"/>
                <a:ea typeface="PingFang SC"/>
                <a:cs typeface="PingFang SC"/>
              </a:defRPr>
            </a:pPr>
            <a:r>
              <a:rPr sz="8400" b="1">
                <a:solidFill>
                  <a:srgbClr val="55DDE5"/>
                </a:solidFill>
                <a:latin typeface="PingFang SC"/>
                <a:ea typeface="PingFang SC"/>
                <a:cs typeface="PingFang SC"/>
              </a:rPr>
              <a:t>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F29C213-59AC-47F7-A837-62CD881EF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667250"/>
            <a:ext cx="2667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今天练到：验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75E3321-D692-46FF-B533-2F3CC0CF6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076450"/>
            <a:ext cx="495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DD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B8C7358-BD66-4470-AE4F-ED7174608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0764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B51F122-F5E5-440D-AF5B-93E6E015F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2057400"/>
            <a:ext cx="2190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0570CF9-035B-4182-90BF-184A224C1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057400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圈数字和问题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3012518-6C06-4DFC-BD63-29AB716C5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943225"/>
            <a:ext cx="495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DD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52A0D38-989F-46F0-9712-30DD33A97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943225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26126D6-4B28-4E9D-A4E7-85E3297C4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2924175"/>
            <a:ext cx="2190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画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7C10BC0-1376-4D00-889B-1E49D6109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924175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画线段或小图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6E7D814-6CF4-4297-B9FF-F5DA3EC5C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810000"/>
            <a:ext cx="495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DD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ED76EBD-94FA-48EE-8A54-0D5A3344B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8100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5DC96E8-DB97-4836-93B2-D607235AA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3790950"/>
            <a:ext cx="2190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算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85983DC-809C-4A2C-B04C-6FCF9FC0D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790950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一步一步写过程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346CF9B-DB70-46EF-833D-61505F035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676775"/>
            <a:ext cx="495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DD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E699342-6213-45E7-A872-3F5EB6FDD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676775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7949515-BA27-4F0A-911E-EBF3E5220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4657725"/>
            <a:ext cx="2190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验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CD74EF5-CD6A-46ED-A647-D2A93D2B4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657725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换方法或代回检查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4874627-CF42-4F7C-B47C-415093B38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18177"/>
                </a:solidFill>
                <a:latin typeface="PingFang SC"/>
                <a:ea typeface="PingFang SC"/>
                <a:cs typeface="PingFang SC"/>
              </a:defRPr>
            </a:pPr>
            <a:r>
              <a:rPr sz="825" b="0">
                <a:solidFill>
                  <a:srgbClr val="718177"/>
                </a:solidFill>
                <a:latin typeface="PingFang SC"/>
                <a:ea typeface="PingFang SC"/>
                <a:cs typeface="PingFang SC"/>
              </a:rPr>
              <a:t>东东 · Study Hard, Play Hard · 20分钟课</a:t>
            </a:r>
          </a:p>
        </p:txBody>
      </p:sp>
    </p:spTree>
    <p:extLst>
      <p:ext uri="{BB962C8B-B14F-4D97-AF65-F5344CB8AC3E}">
        <p14:creationId xmlns:p14="http://schemas.microsoft.com/office/powerpoint/2010/main" val="196291271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1016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17EC9C4-71D3-4D8B-8C80-141F8BCF6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D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8CE5F4B-855F-4114-A25D-61783A362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DD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6D95A4E-A079-4659-A6AB-01977BD77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6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37142E9-9037-4553-BBFF-39CE9070F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4765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3748004-F6FA-4FFE-86F4-65E654E07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1028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3000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英语：耳朵和嘴巴先动起来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58B9A9E-A165-43F0-8ABF-65DFA1E39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304925"/>
            <a:ext cx="1000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目标：今天会用一句新表达。 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875E865-2B7D-4F74-9CDC-07AD86000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038350"/>
            <a:ext cx="3486150" cy="3562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33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671EDD9-0EA2-4A4E-82C1-0ADB5D0A3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038350"/>
            <a:ext cx="171450" cy="3562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6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BADF5F1-97D5-4B25-ACB1-BB694F6B9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333625"/>
            <a:ext cx="2857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400" b="1">
                <a:solidFill>
                  <a:srgbClr val="F3B64A"/>
                </a:solidFill>
                <a:latin typeface="PingFang SC"/>
                <a:ea typeface="PingFang SC"/>
                <a:cs typeface="PingFang SC"/>
              </a:defRPr>
            </a:pPr>
            <a:r>
              <a:rPr sz="8400" b="1">
                <a:solidFill>
                  <a:srgbClr val="F3B64A"/>
                </a:solidFill>
                <a:latin typeface="PingFang SC"/>
                <a:ea typeface="PingFang SC"/>
                <a:cs typeface="PingFang SC"/>
              </a:rPr>
              <a:t>EN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371B26D-D1AC-4F3A-A3BD-A6991068D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667250"/>
            <a:ext cx="2667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今天练到：写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380BA4C-5ACE-4560-8AC7-727D607EB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076450"/>
            <a:ext cx="495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6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A8F0C45-A39B-4F76-869C-0EFF86850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0764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1DCD5A6-A100-4C90-91C4-4BE6718A2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2057400"/>
            <a:ext cx="2190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听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AC407D1-9FE6-4702-9548-E234436FB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057400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认真听一句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34AB63E-B53B-478D-A723-94E71CB68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943225"/>
            <a:ext cx="495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6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6E9FC29-3D2F-4706-A6F3-D4D25A534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943225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0589EE9-A6C4-45D3-84F9-3FA9B4B4D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2924175"/>
            <a:ext cx="2190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说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8E926F8-BA9A-4684-8C08-2E8BD6170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924175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跟读三遍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61A32DF-51BD-4CB0-9B46-B78C7FC74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810000"/>
            <a:ext cx="495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6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4D8D514-7D2E-449A-9F1C-0E1214148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8100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0C243AE-D710-4239-8817-579C73596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3790950"/>
            <a:ext cx="2190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读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184C86F-042A-4DC2-886B-6A4C12DED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790950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看着单词读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9495780-2A99-498D-BC2A-172BD04E1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676775"/>
            <a:ext cx="495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6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590DB82-1200-4E46-8069-7EEA8619A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676775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DD0A717-80EA-4850-A646-BE8B4C002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4657725"/>
            <a:ext cx="2190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写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71394F6-0259-447A-9617-BD14FD378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657725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关掉提示写一遍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4EACB1F-A642-4487-8DAB-FB7EEBBCC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18177"/>
                </a:solidFill>
                <a:latin typeface="PingFang SC"/>
                <a:ea typeface="PingFang SC"/>
                <a:cs typeface="PingFang SC"/>
              </a:defRPr>
            </a:pPr>
            <a:r>
              <a:rPr sz="825" b="0">
                <a:solidFill>
                  <a:srgbClr val="718177"/>
                </a:solidFill>
                <a:latin typeface="PingFang SC"/>
                <a:ea typeface="PingFang SC"/>
                <a:cs typeface="PingFang SC"/>
              </a:rPr>
              <a:t>东东 · Study Hard, Play Hard · 20分钟课</a:t>
            </a:r>
          </a:p>
        </p:txBody>
      </p:sp>
    </p:spTree>
    <p:extLst>
      <p:ext uri="{BB962C8B-B14F-4D97-AF65-F5344CB8AC3E}">
        <p14:creationId xmlns:p14="http://schemas.microsoft.com/office/powerpoint/2010/main" val="44041911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1016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F073124-F6A3-4185-9E9D-C1A0B4506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D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2F6FCB1-81EB-446F-9CAC-EE5F8B146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DD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BDB0824-5751-4D3C-903C-82BFC5440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6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41AE5B4-CB59-46F3-A37F-43E70D9B2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4765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9127A5A-C235-4FC9-A6D6-19A1C4375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1028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3000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西班牙语：每天少一点，但一定开口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E86940E-ECBB-4093-8CB7-DAA739F5E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304925"/>
            <a:ext cx="1000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目标：5个词、3句话、1次录音。 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AFB2F0D-6796-4FBD-8C29-B0D9BB10A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038350"/>
            <a:ext cx="3486150" cy="3562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33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A689162-0750-4AA4-89EC-C23D2E161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038350"/>
            <a:ext cx="171450" cy="3562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83B839A-26BC-4821-A7C1-0B1295036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333625"/>
            <a:ext cx="2857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4800" b="1">
                <a:solidFill>
                  <a:srgbClr val="B89AF7"/>
                </a:solidFill>
                <a:latin typeface="PingFang SC"/>
                <a:ea typeface="PingFang SC"/>
                <a:cs typeface="PingFang SC"/>
              </a:defRPr>
            </a:pPr>
            <a:r>
              <a:rPr sz="4800" b="1">
                <a:solidFill>
                  <a:srgbClr val="B89AF7"/>
                </a:solidFill>
                <a:latin typeface="PingFang SC"/>
                <a:ea typeface="PingFang SC"/>
                <a:cs typeface="PingFang SC"/>
              </a:rPr>
              <a:t>¡Hola!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1ED041E-C402-4807-8EE1-96D1FB5FF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667250"/>
            <a:ext cx="2667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今天练到：隔天再说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BABDC3B-DFFF-4054-92B6-A28767BED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076450"/>
            <a:ext cx="495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348F054-E483-410D-B6A4-685060954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0764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7A24962-92B1-4643-9606-014BE0220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2057400"/>
            <a:ext cx="2190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5个词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0D49D0F-C815-40A6-97DC-0DD0FD0BB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057400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只选最常用的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92C5856-CE28-4842-B9CB-15ADC0F25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943225"/>
            <a:ext cx="495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3D71BC0-3F62-471A-A1C3-26E70E8A8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943225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F4A428B-AEFF-4310-B201-89C2B6066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2924175"/>
            <a:ext cx="2190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3句话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8BE6EE6-46D1-430C-A885-16CF20D57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924175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把词放进句子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FEF8B45-46BE-4359-A750-E9FA6BCEA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810000"/>
            <a:ext cx="495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19BF177-B137-43CE-A840-47E1C154F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8100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FC8EDF1-E6B1-4BA0-8DDA-F3C1A4AB3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3790950"/>
            <a:ext cx="2190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1次录音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BFB6393-673F-4B9B-8DF0-99FA0E43E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790950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录下自己说的声音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4649B4B-E882-4E77-BD5B-119C0D172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676775"/>
            <a:ext cx="495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7E8EA76-9957-47C2-96D3-07395CB34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676775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31CA571-212C-43EE-905B-C074B232B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4657725"/>
            <a:ext cx="2190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隔天再说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BA4F1AD-AD31-4535-90EC-87B20E54F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657725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不看答案回忆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F893BC8-DE89-4546-BB99-D31D9E332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18177"/>
                </a:solidFill>
                <a:latin typeface="PingFang SC"/>
                <a:ea typeface="PingFang SC"/>
                <a:cs typeface="PingFang SC"/>
              </a:defRPr>
            </a:pPr>
            <a:r>
              <a:rPr sz="825" b="0">
                <a:solidFill>
                  <a:srgbClr val="718177"/>
                </a:solidFill>
                <a:latin typeface="PingFang SC"/>
                <a:ea typeface="PingFang SC"/>
                <a:cs typeface="PingFang SC"/>
              </a:rPr>
              <a:t>东东 · Study Hard, Play Hard · 20分钟课</a:t>
            </a:r>
          </a:p>
        </p:txBody>
      </p:sp>
    </p:spTree>
    <p:extLst>
      <p:ext uri="{BB962C8B-B14F-4D97-AF65-F5344CB8AC3E}">
        <p14:creationId xmlns:p14="http://schemas.microsoft.com/office/powerpoint/2010/main" val="166994113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1016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70DE9E1-46D0-4809-9751-338E10477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D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53BA250-DA39-42CA-A01A-DF10D50E4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DD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8B92135-E5FC-4740-B152-88B81C9FE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6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FEDCF3D-4372-4034-96B0-BE662B912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4765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FCF1DA4-8EA4-437C-BC8A-038A79539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1028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3000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击剑：一次只修一个动作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7E4E97B-AE6A-4331-8C6B-2296BFE71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304925"/>
            <a:ext cx="1000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目标：比刚才更稳、更准、更快一点。 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E86AD40-BFE5-4552-AB26-5FC12BFEE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038350"/>
            <a:ext cx="3486150" cy="3562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33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CD25D5A-BB34-4028-9BF1-AC36EE05F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038350"/>
            <a:ext cx="171450" cy="3562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06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040D7AE-E20E-414D-B7AF-EFA8C59CA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333625"/>
            <a:ext cx="2857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400" b="1">
                <a:solidFill>
                  <a:srgbClr val="FF7065"/>
                </a:solidFill>
                <a:latin typeface="PingFang SC"/>
                <a:ea typeface="PingFang SC"/>
                <a:cs typeface="PingFang SC"/>
              </a:defRPr>
            </a:pPr>
            <a:r>
              <a:rPr sz="8400" b="1">
                <a:solidFill>
                  <a:srgbClr val="FF7065"/>
                </a:solidFill>
                <a:latin typeface="PingFang SC"/>
                <a:ea typeface="PingFang SC"/>
                <a:cs typeface="PingFang SC"/>
              </a:rPr>
              <a:t>剑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E2950A2-C1D4-41D3-94F7-3B13D5167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667250"/>
            <a:ext cx="2667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今天练到：再来3次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5949715-8190-4A20-A346-363998AD4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076450"/>
            <a:ext cx="495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06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059A342-6D44-4FBD-8A8E-76F3FEFDC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0764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BF74781-6CC6-4315-B114-F4BC14378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2057400"/>
            <a:ext cx="2190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站稳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3FF3EEE-C594-4F10-9778-B45FD8AD6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057400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脚步和距离先正确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13AC76D-4F54-46F1-8835-6DB79F025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943225"/>
            <a:ext cx="495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06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0EF21CF-97DB-4D1E-B8E8-344141AA3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943225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D014980-4459-49AC-A912-17C2C51E0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2924175"/>
            <a:ext cx="2190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慢练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525D577-FA76-414F-89AC-DA176DDA4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924175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把一个动作做清楚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5D37FFC-262A-48EF-A14D-56D045977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810000"/>
            <a:ext cx="495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06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939B50B-DDAC-419A-8B9D-7537627D9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8100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3A07FFD-21AA-4D95-824F-E506A1951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3790950"/>
            <a:ext cx="2190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听反馈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3006C56-F67A-410A-952D-D8C35FDDA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790950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记住教练一句话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FE192D6-60CE-43BE-BA86-58C15DA09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676775"/>
            <a:ext cx="495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06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62D0F07-3B00-4170-BC16-9DD5DB511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676775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05C5DA9-2836-425A-85BC-F5A218BEF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4657725"/>
            <a:ext cx="2190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再来3次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A7FD468-C211-4043-B496-6BF7868F7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657725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每次只改一个点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F38E64C-C7CA-4C92-90DA-ABA23E05D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18177"/>
                </a:solidFill>
                <a:latin typeface="PingFang SC"/>
                <a:ea typeface="PingFang SC"/>
                <a:cs typeface="PingFang SC"/>
              </a:defRPr>
            </a:pPr>
            <a:r>
              <a:rPr sz="825" b="0">
                <a:solidFill>
                  <a:srgbClr val="718177"/>
                </a:solidFill>
                <a:latin typeface="PingFang SC"/>
                <a:ea typeface="PingFang SC"/>
                <a:cs typeface="PingFang SC"/>
              </a:rPr>
              <a:t>东东 · Study Hard, Play Hard · 20分钟课</a:t>
            </a:r>
          </a:p>
        </p:txBody>
      </p:sp>
    </p:spTree>
    <p:extLst>
      <p:ext uri="{BB962C8B-B14F-4D97-AF65-F5344CB8AC3E}">
        <p14:creationId xmlns:p14="http://schemas.microsoft.com/office/powerpoint/2010/main" val="52195042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1016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262B1BB-63E6-4CA9-B16E-03694F764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D4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AD45F61-7663-41E2-AEC2-D46C241E4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DD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5A75721-7CE4-42D3-8E32-3600BCA83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61950"/>
            <a:ext cx="1143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6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863A798-D1A5-4C21-85D7-2637583CE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4765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09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E467327-8139-42BF-9FA8-DC0EA7ABC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1028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3000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游泳：先安全，再把身体放松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20018A0-EDE8-4A08-96A8-AC8F39E99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304925"/>
            <a:ext cx="1000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目标：安全、放松，再追求速度。 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658D306-F02F-48B0-934D-02E93ADFF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038350"/>
            <a:ext cx="3486150" cy="3562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33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B22F750-4AF5-496D-92E3-887BD1A6C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038350"/>
            <a:ext cx="171450" cy="3562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65E9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E00A239-C1D7-4E88-97A8-95D46B464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333625"/>
            <a:ext cx="2857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400" b="1">
                <a:solidFill>
                  <a:srgbClr val="365E9D"/>
                </a:solidFill>
                <a:latin typeface="PingFang SC"/>
                <a:ea typeface="PingFang SC"/>
                <a:cs typeface="PingFang SC"/>
              </a:defRPr>
            </a:pPr>
            <a:r>
              <a:rPr sz="8400" b="1">
                <a:solidFill>
                  <a:srgbClr val="365E9D"/>
                </a:solidFill>
                <a:latin typeface="PingFang SC"/>
                <a:ea typeface="PingFang SC"/>
                <a:cs typeface="PingFang SC"/>
              </a:rPr>
              <a:t>泳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5066995-692B-4B9D-906A-8949B9412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667250"/>
            <a:ext cx="2667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今天练到：放松复盘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0B38AF9-37C7-4549-B406-BA090D6B9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076450"/>
            <a:ext cx="495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65E9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5D5F6C9-CE61-4D63-AAC7-1B85B7072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0764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8F5EFBA-0175-4520-AA1D-6B9D5483D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2057400"/>
            <a:ext cx="2190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安全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877BD5C-7617-402B-A3FA-99B03851B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057400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听教练、看水深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5585469-71FD-4E38-AC39-D6BA6EA54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943225"/>
            <a:ext cx="495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65E9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6C62183-744D-4321-A32E-6C2A2680B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943225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9CA5003-0943-42AA-B832-258801B02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2924175"/>
            <a:ext cx="2190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呼吸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AC18477-C541-4C78-BC76-F88653694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924175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水下吐气，水上吸气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670C066-BE39-4830-BAFD-F49D106BE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810000"/>
            <a:ext cx="495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65E9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25B8DFF-1795-4DE3-9AD7-9F10AD256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8100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046B9EF-51B3-4E7F-A40C-C9CCE0A34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3790950"/>
            <a:ext cx="2190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一个动作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0F24FA9-1958-430D-BC94-3AF78F899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790950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只练腿或只练手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9D00B42-90B7-4ABC-9F72-3F9E886DA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676775"/>
            <a:ext cx="495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65E9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37CD845-1E0E-493F-A63B-F4270A523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676775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>
                <a:solidFill>
                  <a:srgbClr val="0D1510"/>
                </a:solidFill>
                <a:latin typeface="PingFang SC"/>
                <a:ea typeface="PingFang SC"/>
                <a:cs typeface="PingFang SC"/>
              </a:rPr>
              <a:t>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2A7C40E-B511-48B3-A8E6-666987035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4657725"/>
            <a:ext cx="2190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F8FFF5"/>
                </a:solidFill>
                <a:latin typeface="PingFang SC"/>
                <a:ea typeface="PingFang SC"/>
                <a:cs typeface="PingFang SC"/>
              </a:rPr>
              <a:t>放松复盘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1459AE6-680E-409E-B03E-878D1F6BB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657725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B3C2B7"/>
                </a:solidFill>
                <a:latin typeface="PingFang SC"/>
                <a:ea typeface="PingFang SC"/>
                <a:cs typeface="PingFang SC"/>
              </a:rPr>
              <a:t>说出哪里更顺了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6556DB1-3B26-4674-893B-180C76762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24625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18177"/>
                </a:solidFill>
                <a:latin typeface="PingFang SC"/>
                <a:ea typeface="PingFang SC"/>
                <a:cs typeface="PingFang SC"/>
              </a:defRPr>
            </a:pPr>
            <a:r>
              <a:rPr sz="825" b="0">
                <a:solidFill>
                  <a:srgbClr val="718177"/>
                </a:solidFill>
                <a:latin typeface="PingFang SC"/>
                <a:ea typeface="PingFang SC"/>
                <a:cs typeface="PingFang SC"/>
              </a:rPr>
              <a:t>东东 · Study Hard, Play Hard · 20分钟课</a:t>
            </a:r>
          </a:p>
        </p:txBody>
      </p:sp>
    </p:spTree>
    <p:extLst>
      <p:ext uri="{BB962C8B-B14F-4D97-AF65-F5344CB8AC3E}">
        <p14:creationId xmlns:p14="http://schemas.microsoft.com/office/powerpoint/2010/main" val="196857563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2026-09-09T07:13:02.6930000Z</dcterms:created>
  <dcterms:modified xsi:type="dcterms:W3CDTF">2026-09-09T07:13:02.6940000Z</dcterms:modified>
</coreProperties>
</file>